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8" r:id="rId3"/>
    <p:sldId id="299" r:id="rId4"/>
    <p:sldId id="261" r:id="rId5"/>
    <p:sldId id="288" r:id="rId6"/>
    <p:sldId id="289" r:id="rId7"/>
    <p:sldId id="262" r:id="rId8"/>
    <p:sldId id="290" r:id="rId9"/>
    <p:sldId id="305" r:id="rId10"/>
    <p:sldId id="260" r:id="rId11"/>
    <p:sldId id="258" r:id="rId12"/>
    <p:sldId id="292" r:id="rId13"/>
    <p:sldId id="266" r:id="rId14"/>
    <p:sldId id="308" r:id="rId15"/>
    <p:sldId id="267" r:id="rId16"/>
    <p:sldId id="268" r:id="rId17"/>
    <p:sldId id="307" r:id="rId18"/>
    <p:sldId id="269" r:id="rId19"/>
    <p:sldId id="271" r:id="rId20"/>
    <p:sldId id="272" r:id="rId21"/>
    <p:sldId id="273" r:id="rId22"/>
    <p:sldId id="293" r:id="rId23"/>
    <p:sldId id="274" r:id="rId24"/>
    <p:sldId id="275" r:id="rId25"/>
    <p:sldId id="301" r:id="rId26"/>
    <p:sldId id="276" r:id="rId27"/>
    <p:sldId id="278" r:id="rId28"/>
    <p:sldId id="302" r:id="rId29"/>
    <p:sldId id="279" r:id="rId30"/>
    <p:sldId id="294" r:id="rId31"/>
    <p:sldId id="282" r:id="rId32"/>
    <p:sldId id="283" r:id="rId33"/>
    <p:sldId id="280" r:id="rId34"/>
    <p:sldId id="303" r:id="rId35"/>
    <p:sldId id="306" r:id="rId36"/>
    <p:sldId id="309" r:id="rId37"/>
    <p:sldId id="304" r:id="rId3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693" y="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7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6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2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6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1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8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7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3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1F2E6-72B8-7145-A906-5511B150F1C2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70645-7C93-594F-9098-2514872B3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5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7728"/>
            <a:ext cx="7772400" cy="122502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Arial"/>
                <a:cs typeface="Arial"/>
              </a:rPr>
              <a:t>How can design education work with industry to meet the changing needs of the market?</a:t>
            </a:r>
            <a:br>
              <a:rPr lang="en-US" sz="3200" dirty="0">
                <a:solidFill>
                  <a:srgbClr val="FF6600"/>
                </a:solidFill>
                <a:latin typeface="Arial"/>
                <a:cs typeface="Arial"/>
              </a:rPr>
            </a:br>
            <a:endParaRPr lang="en-US" sz="3200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2956" y="3021666"/>
            <a:ext cx="6400800" cy="14605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Rebecca Cain</a:t>
            </a:r>
          </a:p>
          <a:p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Associate Professor in Design &amp; Experiential Engineering</a:t>
            </a:r>
          </a:p>
          <a:p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WMG, University of Warwick</a:t>
            </a:r>
          </a:p>
          <a:p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@</a:t>
            </a:r>
            <a:r>
              <a:rPr lang="en-US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drrebeccacain</a:t>
            </a: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 descr="wmg_logo_cmyk_2015_larg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0" y="4748199"/>
            <a:ext cx="2434219" cy="7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140" y="309151"/>
            <a:ext cx="75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I’m Rebecca and I’m a </a:t>
            </a:r>
            <a:r>
              <a:rPr lang="en-US" sz="2000" dirty="0" err="1">
                <a:solidFill>
                  <a:srgbClr val="FF6600"/>
                </a:solidFill>
                <a:latin typeface="Arial"/>
                <a:cs typeface="Arial"/>
              </a:rPr>
              <a:t>transdisciplinary</a:t>
            </a:r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 designer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109" y="4809299"/>
            <a:ext cx="75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A specialist in being a generalist</a:t>
            </a:r>
          </a:p>
        </p:txBody>
      </p:sp>
      <p:pic>
        <p:nvPicPr>
          <p:cNvPr id="10" name="Picture 9" descr="chair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3"/>
          <a:stretch/>
        </p:blipFill>
        <p:spPr>
          <a:xfrm>
            <a:off x="0" y="1041170"/>
            <a:ext cx="9155124" cy="33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eu and stewa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5787"/>
          <a:stretch/>
        </p:blipFill>
        <p:spPr>
          <a:xfrm>
            <a:off x="0" y="0"/>
            <a:ext cx="9173666" cy="571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626" y="3985516"/>
            <a:ext cx="456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So why does </a:t>
            </a:r>
            <a:r>
              <a:rPr lang="en-US" sz="2000" dirty="0" err="1">
                <a:solidFill>
                  <a:srgbClr val="FF6600"/>
                </a:solidFill>
                <a:latin typeface="Arial"/>
                <a:cs typeface="Arial"/>
              </a:rPr>
              <a:t>transdisciplinary</a:t>
            </a:r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 matter for industry?</a:t>
            </a:r>
          </a:p>
        </p:txBody>
      </p:sp>
    </p:spTree>
    <p:extLst>
      <p:ext uri="{BB962C8B-B14F-4D97-AF65-F5344CB8AC3E}">
        <p14:creationId xmlns:p14="http://schemas.microsoft.com/office/powerpoint/2010/main" val="420360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9708" y="2484427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Big design in a fast world</a:t>
            </a:r>
          </a:p>
        </p:txBody>
      </p:sp>
    </p:spTree>
    <p:extLst>
      <p:ext uri="{BB962C8B-B14F-4D97-AF65-F5344CB8AC3E}">
        <p14:creationId xmlns:p14="http://schemas.microsoft.com/office/powerpoint/2010/main" val="3816914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28826" y="1305746"/>
            <a:ext cx="3050339" cy="3030560"/>
          </a:xfrm>
          <a:prstGeom prst="ellipse">
            <a:avLst/>
          </a:prstGeom>
          <a:noFill/>
          <a:ln w="38100" cmpd="sng">
            <a:solidFill>
              <a:srgbClr val="FFFF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90939" y="1713037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56349" y="213685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93798" y="301006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18118" y="367224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53130" y="2087905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10957" y="301006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16663" y="3599956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11974" y="2303392"/>
            <a:ext cx="2079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specialised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design disciplines</a:t>
            </a:r>
          </a:p>
        </p:txBody>
      </p:sp>
    </p:spTree>
    <p:extLst>
      <p:ext uri="{BB962C8B-B14F-4D97-AF65-F5344CB8AC3E}">
        <p14:creationId xmlns:p14="http://schemas.microsoft.com/office/powerpoint/2010/main" val="279737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28826" y="1305746"/>
            <a:ext cx="3050339" cy="3030560"/>
          </a:xfrm>
          <a:prstGeom prst="ellipse">
            <a:avLst/>
          </a:prstGeom>
          <a:noFill/>
          <a:ln w="38100" cmpd="sng">
            <a:solidFill>
              <a:srgbClr val="FFFF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90939" y="1713037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37237" y="217387"/>
            <a:ext cx="5273516" cy="5285950"/>
          </a:xfrm>
          <a:prstGeom prst="ellipse">
            <a:avLst/>
          </a:prstGeom>
          <a:noFill/>
          <a:ln w="38100" cmpd="sng">
            <a:solidFill>
              <a:srgbClr val="FFFFFF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56349" y="213685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93798" y="301006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18118" y="367224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53130" y="2087905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10957" y="3010062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16663" y="3599956"/>
            <a:ext cx="195156" cy="212304"/>
          </a:xfrm>
          <a:prstGeom prst="ellipse">
            <a:avLst/>
          </a:prstGeom>
          <a:solidFill>
            <a:srgbClr val="FFFFFF"/>
          </a:solidFill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411974" y="2303392"/>
            <a:ext cx="2079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specialised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design disciplines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6704" y="4343627"/>
            <a:ext cx="442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problem creating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purpose-driven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human-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centred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6330" y="600947"/>
            <a:ext cx="442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meta design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collaborative team working</a:t>
            </a:r>
          </a:p>
        </p:txBody>
      </p:sp>
      <p:sp>
        <p:nvSpPr>
          <p:cNvPr id="19" name="Oval 18"/>
          <p:cNvSpPr/>
          <p:nvPr/>
        </p:nvSpPr>
        <p:spPr>
          <a:xfrm>
            <a:off x="2576117" y="1606885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76704" y="2598626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78539" y="3599956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83616" y="1606885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468735" y="2598626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83616" y="3706108"/>
            <a:ext cx="195156" cy="21230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85130" y="1422219"/>
            <a:ext cx="148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business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5292" y="2502977"/>
            <a:ext cx="148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psychology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185" y="3608909"/>
            <a:ext cx="148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social sciences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27697" y="1472735"/>
            <a:ext cx="148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science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0267" y="2484216"/>
            <a:ext cx="148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engineering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3548" y="3718006"/>
            <a:ext cx="148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technology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52134" y="114410"/>
            <a:ext cx="2156947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BIG Design</a:t>
            </a:r>
          </a:p>
        </p:txBody>
      </p:sp>
    </p:spTree>
    <p:extLst>
      <p:ext uri="{BB962C8B-B14F-4D97-AF65-F5344CB8AC3E}">
        <p14:creationId xmlns:p14="http://schemas.microsoft.com/office/powerpoint/2010/main" val="333384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gi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37" y="1317801"/>
            <a:ext cx="5091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3619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6030" y="436418"/>
            <a:ext cx="5513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0718" y="3225303"/>
            <a:ext cx="256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other internal teams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9966" y="3232395"/>
            <a:ext cx="256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customers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3773" y="3718572"/>
            <a:ext cx="2569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business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technology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commercial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2313" y="3718572"/>
            <a:ext cx="2569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human-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centred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experiential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purpose-driven</a:t>
            </a: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196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9708" y="2152629"/>
            <a:ext cx="5513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0718" y="3225303"/>
            <a:ext cx="256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other internal teams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9966" y="3232395"/>
            <a:ext cx="2569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customers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36656" y="2048018"/>
            <a:ext cx="2825227" cy="1647568"/>
          </a:xfrm>
          <a:prstGeom prst="line">
            <a:avLst/>
          </a:prstGeom>
          <a:ln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44230" y="2071004"/>
            <a:ext cx="2871622" cy="1647568"/>
          </a:xfrm>
          <a:prstGeom prst="line">
            <a:avLst/>
          </a:prstGeom>
          <a:ln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4433" y="1305809"/>
            <a:ext cx="256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6185" y="1294368"/>
            <a:ext cx="256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3773" y="3718572"/>
            <a:ext cx="2569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business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technology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commercial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2313" y="3718572"/>
            <a:ext cx="2569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human-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centred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experiential</a:t>
            </a: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- purpose-driven</a:t>
            </a: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5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lly b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101" y="3206232"/>
            <a:ext cx="353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 new type of undisciplined designer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2552" y="4225082"/>
            <a:ext cx="435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Inter-disciplinary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Multi-disciplinary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Trans-disciplinary</a:t>
            </a:r>
          </a:p>
        </p:txBody>
      </p:sp>
    </p:spTree>
    <p:extLst>
      <p:ext uri="{BB962C8B-B14F-4D97-AF65-F5344CB8AC3E}">
        <p14:creationId xmlns:p14="http://schemas.microsoft.com/office/powerpoint/2010/main" val="535849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9708" y="2484427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When mixing disciplines works…</a:t>
            </a:r>
          </a:p>
        </p:txBody>
      </p:sp>
    </p:spTree>
    <p:extLst>
      <p:ext uri="{BB962C8B-B14F-4D97-AF65-F5344CB8AC3E}">
        <p14:creationId xmlns:p14="http://schemas.microsoft.com/office/powerpoint/2010/main" val="373045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elv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7" b="7308"/>
          <a:stretch/>
        </p:blipFill>
        <p:spPr>
          <a:xfrm>
            <a:off x="0" y="663614"/>
            <a:ext cx="9144000" cy="4336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091" y="161834"/>
            <a:ext cx="767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The number of years I haven’t worked in ‘a design school’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269" y="5130748"/>
            <a:ext cx="889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The number of years I have taught and researched design, with industry</a:t>
            </a:r>
          </a:p>
        </p:txBody>
      </p:sp>
    </p:spTree>
    <p:extLst>
      <p:ext uri="{BB962C8B-B14F-4D97-AF65-F5344CB8AC3E}">
        <p14:creationId xmlns:p14="http://schemas.microsoft.com/office/powerpoint/2010/main" val="580272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867"/>
            <a:ext cx="9144000" cy="57238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612" y="185099"/>
            <a:ext cx="824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To disrupt an engineering project have a philosopher join your team…</a:t>
            </a:r>
          </a:p>
        </p:txBody>
      </p:sp>
    </p:spTree>
    <p:extLst>
      <p:ext uri="{BB962C8B-B14F-4D97-AF65-F5344CB8AC3E}">
        <p14:creationId xmlns:p14="http://schemas.microsoft.com/office/powerpoint/2010/main" val="160283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930" y="5093477"/>
            <a:ext cx="5091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 meets science</a:t>
            </a:r>
          </a:p>
        </p:txBody>
      </p:sp>
    </p:spTree>
    <p:extLst>
      <p:ext uri="{BB962C8B-B14F-4D97-AF65-F5344CB8AC3E}">
        <p14:creationId xmlns:p14="http://schemas.microsoft.com/office/powerpoint/2010/main" val="417144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9708" y="2484427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And when mixing disciplines is challenging…</a:t>
            </a:r>
          </a:p>
        </p:txBody>
      </p:sp>
    </p:spTree>
    <p:extLst>
      <p:ext uri="{BB962C8B-B14F-4D97-AF65-F5344CB8AC3E}">
        <p14:creationId xmlns:p14="http://schemas.microsoft.com/office/powerpoint/2010/main" val="3592085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07086" y="4813656"/>
            <a:ext cx="274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Engineers designing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513" r="8490"/>
          <a:stretch/>
        </p:blipFill>
        <p:spPr>
          <a:xfrm>
            <a:off x="0" y="0"/>
            <a:ext cx="4896631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817" y="0"/>
            <a:ext cx="4476184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052" y="199093"/>
            <a:ext cx="417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Finding a common language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67817" y="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98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ent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35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0363" y="985747"/>
            <a:ext cx="131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Identity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480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uc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324"/>
            <a:ext cx="9144000" cy="255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140" y="389238"/>
            <a:ext cx="75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If we aspire to have </a:t>
            </a:r>
            <a:r>
              <a:rPr lang="en-US" sz="2000" dirty="0" err="1">
                <a:solidFill>
                  <a:srgbClr val="FF6600"/>
                </a:solidFill>
                <a:latin typeface="Arial"/>
                <a:cs typeface="Arial"/>
              </a:rPr>
              <a:t>transdisciplinary</a:t>
            </a:r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 students…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540" y="4523260"/>
            <a:ext cx="7516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what, as educators, are we bringing to this?</a:t>
            </a:r>
          </a:p>
        </p:txBody>
      </p:sp>
    </p:spTree>
    <p:extLst>
      <p:ext uri="{BB962C8B-B14F-4D97-AF65-F5344CB8AC3E}">
        <p14:creationId xmlns:p14="http://schemas.microsoft.com/office/powerpoint/2010/main" val="1847327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1353" y="437743"/>
            <a:ext cx="2907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Who is educating at the overlaps and intersections?</a:t>
            </a:r>
          </a:p>
        </p:txBody>
      </p:sp>
      <p:sp>
        <p:nvSpPr>
          <p:cNvPr id="15" name="Oval 14"/>
          <p:cNvSpPr/>
          <p:nvPr/>
        </p:nvSpPr>
        <p:spPr>
          <a:xfrm>
            <a:off x="3792078" y="218140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92078" y="3785810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49141" y="1991050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10990" y="1911474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018149" y="710791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535508" y="710791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535508" y="3177677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095307" y="3331976"/>
            <a:ext cx="1670345" cy="1693334"/>
          </a:xfrm>
          <a:prstGeom prst="ellipse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12263" y="2562132"/>
            <a:ext cx="290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New Designers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704668" y="1487387"/>
            <a:ext cx="1333935" cy="66360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582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265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72" y="396624"/>
            <a:ext cx="769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WMG – an international role model for how businesses and universities can work together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917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5" r="24406"/>
          <a:stretch/>
        </p:blipFill>
        <p:spPr>
          <a:xfrm>
            <a:off x="4166222" y="0"/>
            <a:ext cx="4977778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140" y="507929"/>
            <a:ext cx="3440158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“Academic excellence with industrial relevance has always been at the heart of what we do… it’s what makes us unique”.</a:t>
            </a:r>
          </a:p>
          <a:p>
            <a:endParaRPr lang="en-US" sz="2000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Professor Lord Bhattacharyya </a:t>
            </a:r>
          </a:p>
          <a:p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Kt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CBE </a:t>
            </a:r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FREng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FRS</a:t>
            </a:r>
          </a:p>
          <a:p>
            <a:endParaRPr lang="en-US" sz="1400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sz="1400" dirty="0" err="1">
                <a:solidFill>
                  <a:srgbClr val="FF6600"/>
                </a:solidFill>
                <a:latin typeface="Arial"/>
                <a:cs typeface="Arial"/>
              </a:rPr>
              <a:t>Regius</a:t>
            </a:r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 Professor of Manufacturing</a:t>
            </a:r>
          </a:p>
          <a:p>
            <a:r>
              <a:rPr lang="en-US" sz="1400" dirty="0">
                <a:solidFill>
                  <a:srgbClr val="FF6600"/>
                </a:solidFill>
                <a:latin typeface="Arial"/>
                <a:cs typeface="Arial"/>
              </a:rPr>
              <a:t>Chairman and Founder</a:t>
            </a:r>
          </a:p>
        </p:txBody>
      </p:sp>
    </p:spTree>
    <p:extLst>
      <p:ext uri="{BB962C8B-B14F-4D97-AF65-F5344CB8AC3E}">
        <p14:creationId xmlns:p14="http://schemas.microsoft.com/office/powerpoint/2010/main" val="399214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41"/>
          <a:stretch/>
        </p:blipFill>
        <p:spPr>
          <a:xfrm>
            <a:off x="0" y="0"/>
            <a:ext cx="3352133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7306" y="592251"/>
            <a:ext cx="418730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Full and part-time Engineering degrees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BEng Applied Engineering program (for people in full-time employment or as part as a degree apprenticeship)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Dyson Engineering Degree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Overseas programs for postgraduates in China, Cyprus, India, Malaysia, Singapore, Thailand and Turkey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Professional and Executive Education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And two Academies for young engineers (age 14-18)</a:t>
            </a:r>
          </a:p>
          <a:p>
            <a:endParaRPr 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243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9708" y="1866613"/>
            <a:ext cx="5513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Before WMG…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BA Industrial Design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PhD Co-designing and prototyping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All at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Loughborough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1609586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9708" y="2484427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Doctorates</a:t>
            </a:r>
          </a:p>
        </p:txBody>
      </p:sp>
    </p:spTree>
    <p:extLst>
      <p:ext uri="{BB962C8B-B14F-4D97-AF65-F5344CB8AC3E}">
        <p14:creationId xmlns:p14="http://schemas.microsoft.com/office/powerpoint/2010/main" val="425801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nc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2572" r="22784" b="13945"/>
          <a:stretch/>
        </p:blipFill>
        <p:spPr>
          <a:xfrm>
            <a:off x="0" y="0"/>
            <a:ext cx="5457228" cy="4771082"/>
          </a:xfrm>
          <a:prstGeom prst="rect">
            <a:avLst/>
          </a:prstGeom>
        </p:spPr>
      </p:pic>
      <p:pic>
        <p:nvPicPr>
          <p:cNvPr id="2" name="Picture 1" descr="claud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/>
          <a:stretch/>
        </p:blipFill>
        <p:spPr>
          <a:xfrm>
            <a:off x="5319937" y="1"/>
            <a:ext cx="3824063" cy="47710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771082"/>
            <a:ext cx="9144000" cy="94391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19937" y="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4771083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57228" y="4880286"/>
            <a:ext cx="3523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Claudia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Industry-sponsored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EngD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489" y="4912547"/>
            <a:ext cx="3523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Duncan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Industry-funded part-time PhD</a:t>
            </a:r>
          </a:p>
        </p:txBody>
      </p:sp>
    </p:spTree>
    <p:extLst>
      <p:ext uri="{BB962C8B-B14F-4D97-AF65-F5344CB8AC3E}">
        <p14:creationId xmlns:p14="http://schemas.microsoft.com/office/powerpoint/2010/main" val="2775615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 p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9089" y="2684146"/>
            <a:ext cx="2364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6600"/>
                </a:solidFill>
                <a:latin typeface="Arial"/>
                <a:cs typeface="Arial"/>
              </a:rPr>
              <a:t>DesD</a:t>
            </a:r>
            <a:r>
              <a:rPr lang="en-US" sz="4800" dirty="0">
                <a:solidFill>
                  <a:srgbClr val="FF6600"/>
                </a:solidFill>
                <a:latin typeface="Arial"/>
                <a:cs typeface="Arial"/>
              </a:rPr>
              <a:t> ?</a:t>
            </a:r>
          </a:p>
          <a:p>
            <a:endParaRPr lang="en-US" sz="4000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36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068" y="153657"/>
            <a:ext cx="806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WMG Education – choice, flexibility and continuous learning, developed in collaboration with industry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745" y="4999915"/>
            <a:ext cx="626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/>
                <a:cs typeface="Arial"/>
              </a:rPr>
              <a:t>Where does design play into this?</a:t>
            </a:r>
          </a:p>
        </p:txBody>
      </p:sp>
      <p:pic>
        <p:nvPicPr>
          <p:cNvPr id="6" name="Picture 5" descr="professional 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5" b="5421"/>
          <a:stretch/>
        </p:blipFill>
        <p:spPr>
          <a:xfrm>
            <a:off x="0" y="1029730"/>
            <a:ext cx="9172294" cy="371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6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6969" y="258896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  <a:latin typeface="Arial"/>
                <a:cs typeface="Arial"/>
              </a:rPr>
              <a:t>Design@WMG</a:t>
            </a:r>
            <a:endParaRPr lang="en-US" sz="2000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pic>
        <p:nvPicPr>
          <p:cNvPr id="5" name="Picture 4" descr="logo-catap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62" y="4896938"/>
            <a:ext cx="1966220" cy="652162"/>
          </a:xfrm>
          <a:prstGeom prst="rect">
            <a:avLst/>
          </a:prstGeom>
        </p:spPr>
      </p:pic>
      <p:pic>
        <p:nvPicPr>
          <p:cNvPr id="6" name="Picture 5" descr="designatwmg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9" b="14315"/>
          <a:stretch/>
        </p:blipFill>
        <p:spPr>
          <a:xfrm>
            <a:off x="0" y="1029729"/>
            <a:ext cx="9144000" cy="3180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851" y="4575979"/>
            <a:ext cx="551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‘open’ </a:t>
            </a:r>
            <a:r>
              <a:rPr lang="en-US" sz="2000" dirty="0" err="1">
                <a:solidFill>
                  <a:srgbClr val="FF6600"/>
                </a:solidFill>
                <a:latin typeface="Arial"/>
                <a:cs typeface="Arial"/>
              </a:rPr>
              <a:t>centre</a:t>
            </a:r>
            <a:endParaRPr lang="en-US" sz="2000" dirty="0">
              <a:solidFill>
                <a:srgbClr val="FF6600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design education for industry </a:t>
            </a:r>
          </a:p>
        </p:txBody>
      </p:sp>
    </p:spTree>
    <p:extLst>
      <p:ext uri="{BB962C8B-B14F-4D97-AF65-F5344CB8AC3E}">
        <p14:creationId xmlns:p14="http://schemas.microsoft.com/office/powerpoint/2010/main" val="2558949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3999" cy="572644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0006" y="402084"/>
            <a:ext cx="63267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 education should be leading, not following.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 education should be continuous, life-long education.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Design education should have the flexibility to be quick to react to industry need.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We should practice what we teach and take creative approaches to designing education in partnership with industry.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50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7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473675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9708" y="2484427"/>
            <a:ext cx="551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Thank you.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drrebeccacain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R.Cain.1@warwick.ac.uk</a:t>
            </a:r>
          </a:p>
        </p:txBody>
      </p:sp>
      <p:pic>
        <p:nvPicPr>
          <p:cNvPr id="4" name="Picture 3" descr="wmg_logo_cmyk_2015_large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31" y="4826152"/>
            <a:ext cx="2429811" cy="7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g eng 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3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9708" y="2484427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Being comfortable with being uncomfortable</a:t>
            </a:r>
          </a:p>
        </p:txBody>
      </p:sp>
    </p:spTree>
    <p:extLst>
      <p:ext uri="{BB962C8B-B14F-4D97-AF65-F5344CB8AC3E}">
        <p14:creationId xmlns:p14="http://schemas.microsoft.com/office/powerpoint/2010/main" val="342282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EE 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050" y="150774"/>
            <a:ext cx="766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Skip forward a few years…building a multi-disciplinary team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137" y="1710471"/>
            <a:ext cx="126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designer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8650" y="1113432"/>
            <a:ext cx="1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electrical engineer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4588" y="1356528"/>
            <a:ext cx="1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scientist and MBA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2875" y="1281395"/>
            <a:ext cx="1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human factors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1922" y="1113432"/>
            <a:ext cx="2203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environmental psychologist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4017" y="1138256"/>
            <a:ext cx="141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6600"/>
                </a:solidFill>
                <a:latin typeface="Arial"/>
                <a:cs typeface="Arial"/>
              </a:rPr>
              <a:t>computer scientist</a:t>
            </a:r>
          </a:p>
        </p:txBody>
      </p:sp>
    </p:spTree>
    <p:extLst>
      <p:ext uri="{BB962C8B-B14F-4D97-AF65-F5344CB8AC3E}">
        <p14:creationId xmlns:p14="http://schemas.microsoft.com/office/powerpoint/2010/main" val="204643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g simul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9932" y="5070594"/>
            <a:ext cx="5091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Design research in an engineer’s world</a:t>
            </a:r>
          </a:p>
        </p:txBody>
      </p:sp>
    </p:spTree>
    <p:extLst>
      <p:ext uri="{BB962C8B-B14F-4D97-AF65-F5344CB8AC3E}">
        <p14:creationId xmlns:p14="http://schemas.microsoft.com/office/powerpoint/2010/main" val="157951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 worksh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729" y="230864"/>
            <a:ext cx="695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…and making engineers move out of their comfort zone</a:t>
            </a:r>
          </a:p>
        </p:txBody>
      </p:sp>
    </p:spTree>
    <p:extLst>
      <p:ext uri="{BB962C8B-B14F-4D97-AF65-F5344CB8AC3E}">
        <p14:creationId xmlns:p14="http://schemas.microsoft.com/office/powerpoint/2010/main" val="298150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q outsi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4" b="18903"/>
          <a:stretch/>
        </p:blipFill>
        <p:spPr>
          <a:xfrm>
            <a:off x="-1" y="903874"/>
            <a:ext cx="9155825" cy="3764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47" y="253343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Education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447" y="4970878"/>
            <a:ext cx="551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/>
                <a:cs typeface="Arial"/>
              </a:rPr>
              <a:t>engineering, business, healthcare </a:t>
            </a:r>
          </a:p>
        </p:txBody>
      </p:sp>
    </p:spTree>
    <p:extLst>
      <p:ext uri="{BB962C8B-B14F-4D97-AF65-F5344CB8AC3E}">
        <p14:creationId xmlns:p14="http://schemas.microsoft.com/office/powerpoint/2010/main" val="3877606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490</Words>
  <Application>Microsoft Office PowerPoint</Application>
  <PresentationFormat>On-screen Show (16:10)</PresentationFormat>
  <Paragraphs>127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How can design education work with industry to meet the changing needs of the market?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Warwick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Cain</dc:creator>
  <cp:lastModifiedBy>Sackler Library</cp:lastModifiedBy>
  <cp:revision>64</cp:revision>
  <dcterms:created xsi:type="dcterms:W3CDTF">2017-06-13T14:21:35Z</dcterms:created>
  <dcterms:modified xsi:type="dcterms:W3CDTF">2017-06-19T08:24:25Z</dcterms:modified>
</cp:coreProperties>
</file>